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696" r:id="rId3"/>
  </p:sldMasterIdLst>
  <p:sldIdLst>
    <p:sldId id="264" r:id="rId4"/>
    <p:sldId id="265" r:id="rId5"/>
    <p:sldId id="257" r:id="rId6"/>
    <p:sldId id="258" r:id="rId7"/>
    <p:sldId id="260" r:id="rId8"/>
    <p:sldId id="259" r:id="rId9"/>
    <p:sldId id="261" r:id="rId10"/>
    <p:sldId id="270" r:id="rId11"/>
    <p:sldId id="262" r:id="rId12"/>
    <p:sldId id="269" r:id="rId13"/>
    <p:sldId id="268" r:id="rId14"/>
    <p:sldId id="267" r:id="rId15"/>
    <p:sldId id="266" r:id="rId16"/>
    <p:sldId id="274" r:id="rId17"/>
    <p:sldId id="278" r:id="rId18"/>
    <p:sldId id="277" r:id="rId19"/>
    <p:sldId id="276" r:id="rId20"/>
    <p:sldId id="275" r:id="rId21"/>
    <p:sldId id="280" r:id="rId22"/>
    <p:sldId id="279" r:id="rId23"/>
    <p:sldId id="282" r:id="rId24"/>
    <p:sldId id="285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17" d="100"/>
          <a:sy n="11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36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90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10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4729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60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802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84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88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87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222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6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2451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866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389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088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01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9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548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1998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870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7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4930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960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871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05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746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589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7219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ED22-45D2-E4FC-3FAD-4F0BBBB6A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DF719-09EA-4B84-19D4-7BB2896F6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2B407-EA3C-3640-B856-1A8F82630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7D6CA-2E42-2CB7-91DB-C781551C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0FDF6-435A-F26C-3A97-933855210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2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6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1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3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96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E6E4-EDBE-4E83-9102-475299A22A56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128B-CC4F-472C-B465-37960598C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8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024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718F2-0FCF-4243-A157-35BDFF809E49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294A1-48F3-4F6C-8347-DF568E2DE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25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47DBA-2EE2-1D10-105C-DC026FA84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04722-AA3E-E898-E949-AC6B9C6DE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745CB-478D-7612-2A66-5ECF1BF57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3C909C-79A9-42C4-AF4A-6DB828F70F34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64F26-EFBC-EF35-B69F-491A1D30C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3CBF0-030C-7420-9EB5-CA8C38F24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693C2D-B810-4CE9-B94A-6F1E510CA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1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8B52252-BBE9-192B-416E-6980B2B93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9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79DB1E-F849-EE10-0044-9E202E66B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3FD8D9-3896-F871-ECFB-681D2FFC6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Phase 3 – Gaining Access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02503-3352-9794-A8F0-174602E72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None/>
            </a:pPr>
            <a:r>
              <a:rPr lang="en-US" sz="1400"/>
              <a:t>Exploiting weak authentication or misconfigured systems.</a:t>
            </a:r>
          </a:p>
          <a:p>
            <a:pPr>
              <a:lnSpc>
                <a:spcPct val="110000"/>
              </a:lnSpc>
              <a:buNone/>
            </a:pPr>
            <a:endParaRPr lang="en-US" sz="1400"/>
          </a:p>
          <a:p>
            <a:pPr>
              <a:lnSpc>
                <a:spcPct val="110000"/>
              </a:lnSpc>
              <a:buNone/>
            </a:pPr>
            <a:r>
              <a:rPr lang="en-US" sz="1400"/>
              <a:t>Exploit techniques: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/>
              <a:t>SQL Injection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/>
              <a:t>Command Injection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/>
              <a:t>Exploiting outdated CMS plugins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400" b="1"/>
          </a:p>
          <a:p>
            <a:pPr marL="0" indent="0">
              <a:lnSpc>
                <a:spcPct val="110000"/>
              </a:lnSpc>
              <a:buNone/>
            </a:pPr>
            <a:r>
              <a:rPr lang="en-US" sz="1400" b="1"/>
              <a:t>Example:</a:t>
            </a:r>
            <a:r>
              <a:rPr lang="en-US" sz="1400"/>
              <a:t> In 2012, attackers exploited LinkedIn’s weak SHA-1 password hashes and leaked 6.5M accounts.</a:t>
            </a:r>
          </a:p>
          <a:p>
            <a:pPr>
              <a:lnSpc>
                <a:spcPct val="110000"/>
              </a:lnSpc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311655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5EBBA5-0836-B3B5-9266-103A4038D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77698-0439-19FD-0B3D-A68EE8B19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Phase 4 - Maintaining Access &amp; Privilege Escalation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73F62-D5F2-0143-91B8-2F6ED3C49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r>
              <a:rPr lang="en-US" dirty="0"/>
              <a:t>Installing backdoors (e.g., reverse shells).</a:t>
            </a:r>
          </a:p>
          <a:p>
            <a:r>
              <a:rPr lang="en-US" dirty="0"/>
              <a:t>Adding new admin accounts.</a:t>
            </a:r>
          </a:p>
          <a:p>
            <a:r>
              <a:rPr lang="en-US" dirty="0"/>
              <a:t>Exploiting misconfigurations (e.g., SUID binaries in Linux).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Example:</a:t>
            </a:r>
            <a:r>
              <a:rPr lang="en-US" dirty="0"/>
              <a:t> In the </a:t>
            </a:r>
            <a:r>
              <a:rPr lang="en-US" b="1" dirty="0"/>
              <a:t>Target breach (2013)</a:t>
            </a:r>
            <a:r>
              <a:rPr lang="en-US" dirty="0"/>
              <a:t>, attackers installed malware on POS systems </a:t>
            </a:r>
            <a:r>
              <a:rPr lang="en-US" b="1" dirty="0"/>
              <a:t>after gaining access through a third-party HVAC vendor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868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67A735-C612-5D2D-72C2-B04EE4F0A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280B6-7EBC-E543-3C31-1085DEE9A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Phase 5 - Covering Tracks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D740F-40DE-F539-F951-416696138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r>
              <a:rPr lang="en-US" dirty="0"/>
              <a:t>Log tampering (e.g., clearing </a:t>
            </a:r>
            <a:r>
              <a:rPr lang="en-US" dirty="0" err="1"/>
              <a:t>syslogs</a:t>
            </a:r>
            <a:r>
              <a:rPr lang="en-US" dirty="0"/>
              <a:t>, rotating files).</a:t>
            </a:r>
          </a:p>
          <a:p>
            <a:r>
              <a:rPr lang="en-US" dirty="0"/>
              <a:t>Obfuscating malware to avoid detection.</a:t>
            </a:r>
          </a:p>
          <a:p>
            <a:r>
              <a:rPr lang="en-US" dirty="0"/>
              <a:t>Disabling antivirus or altering timestamps.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Example:</a:t>
            </a:r>
            <a:r>
              <a:rPr lang="en-US" dirty="0"/>
              <a:t> In the </a:t>
            </a:r>
            <a:r>
              <a:rPr lang="en-US" b="1" dirty="0"/>
              <a:t>Sony Pictures Hack (2014)</a:t>
            </a:r>
            <a:r>
              <a:rPr lang="en-US" dirty="0"/>
              <a:t>, attackers deleted critical backups and left a fake ransom note to mask real motives (espionage).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383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2B6E6D-7546-80ED-E09F-265CC89D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7E4A6A-B0D9-8FCE-0DBE-4980212AE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en-US" sz="3100"/>
              <a:t>Penetration Testing Lifecycle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AA3D3-0E67-065D-F99E-1402CC6DC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r>
              <a:rPr lang="en-US" b="1" dirty="0"/>
              <a:t>Planning &amp; Scoping</a:t>
            </a:r>
          </a:p>
          <a:p>
            <a:r>
              <a:rPr lang="en-US" b="1" dirty="0"/>
              <a:t>Information Gathering</a:t>
            </a:r>
          </a:p>
          <a:p>
            <a:r>
              <a:rPr lang="en-US" b="1" dirty="0"/>
              <a:t>Vulnerability Scanning</a:t>
            </a:r>
          </a:p>
          <a:p>
            <a:r>
              <a:rPr lang="en-US" b="1" dirty="0"/>
              <a:t>Exploitation</a:t>
            </a:r>
          </a:p>
          <a:p>
            <a:r>
              <a:rPr lang="en-US" b="1" dirty="0"/>
              <a:t>Post-Exploitation</a:t>
            </a:r>
          </a:p>
          <a:p>
            <a:r>
              <a:rPr lang="en-US" b="1" dirty="0"/>
              <a:t>Reporting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Example</a:t>
            </a:r>
            <a:r>
              <a:rPr lang="en-US" dirty="0"/>
              <a:t>: Used during </a:t>
            </a:r>
            <a:r>
              <a:rPr lang="en-US" b="1" dirty="0"/>
              <a:t>pre-audit security reviews</a:t>
            </a:r>
            <a:r>
              <a:rPr lang="en-US" dirty="0"/>
              <a:t> or compliance testing.</a:t>
            </a:r>
          </a:p>
        </p:txBody>
      </p:sp>
    </p:spTree>
    <p:extLst>
      <p:ext uri="{BB962C8B-B14F-4D97-AF65-F5344CB8AC3E}">
        <p14:creationId xmlns:p14="http://schemas.microsoft.com/office/powerpoint/2010/main" val="3686708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bstract background of green mesh and nodes">
            <a:extLst>
              <a:ext uri="{FF2B5EF4-FFF2-40B4-BE49-F238E27FC236}">
                <a16:creationId xmlns:a16="http://schemas.microsoft.com/office/drawing/2014/main" id="{09E0E9F2-A7FA-EADE-F515-461D8ECD336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grayscl/>
          </a:blip>
          <a:srcRect t="1113" b="14642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303E62F-257C-43A0-BEF7-E0DECD8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325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25E93-402F-2058-5D91-B45785722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Bug Bounty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E151D-CB74-DE5E-BE7E-4B426D928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Platforms: </a:t>
            </a:r>
            <a:r>
              <a:rPr lang="en-US" b="1" dirty="0" err="1"/>
              <a:t>HackerOne</a:t>
            </a:r>
            <a:r>
              <a:rPr lang="en-US" dirty="0"/>
              <a:t>, </a:t>
            </a:r>
            <a:r>
              <a:rPr lang="en-US" b="1" dirty="0" err="1"/>
              <a:t>Bugcrowd</a:t>
            </a:r>
            <a:r>
              <a:rPr lang="en-US" dirty="0"/>
              <a:t>, </a:t>
            </a:r>
            <a:r>
              <a:rPr lang="en-US" b="1" dirty="0"/>
              <a:t>Open Bug Bounty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Example:</a:t>
            </a:r>
            <a:r>
              <a:rPr lang="en-US" dirty="0"/>
              <a:t> Teen hacker earned </a:t>
            </a:r>
            <a:r>
              <a:rPr lang="en-US" b="1" dirty="0"/>
              <a:t>$36,000</a:t>
            </a:r>
            <a:r>
              <a:rPr lang="en-US" dirty="0"/>
              <a:t> from Apple for iCloud vulnerability.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Benefits: Crowd-sourced vulnerability discovery and responsible reporting.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BDFF8152-2518-70E9-E7C9-31689D7573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grayscl/>
          </a:blip>
          <a:srcRect t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303E62F-257C-43A0-BEF7-E0DECD8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325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E320B-8BDF-703C-9AF9-D8AD5F617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Capital One Breach (2019)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58B8D-D88F-5D06-8539-61413565D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Exploit:</a:t>
            </a:r>
            <a:r>
              <a:rPr lang="en-US" dirty="0"/>
              <a:t> Misconfigured AWS firewall</a:t>
            </a:r>
          </a:p>
          <a:p>
            <a:r>
              <a:rPr lang="en-US" dirty="0"/>
              <a:t>Attacker accessed </a:t>
            </a:r>
            <a:r>
              <a:rPr lang="en-US" b="1" dirty="0"/>
              <a:t>100M+ customer records.</a:t>
            </a:r>
          </a:p>
          <a:p>
            <a:r>
              <a:rPr lang="en-US" dirty="0"/>
              <a:t>Hacker used </a:t>
            </a:r>
            <a:r>
              <a:rPr lang="en-US" b="1" dirty="0"/>
              <a:t>server-side request forgery (SSRF).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Prevented by:</a:t>
            </a:r>
            <a:r>
              <a:rPr lang="en-US" dirty="0"/>
              <a:t> Proper cloud configuration, WAF rules, and access control policies.</a:t>
            </a:r>
          </a:p>
        </p:txBody>
      </p:sp>
    </p:spTree>
    <p:extLst>
      <p:ext uri="{BB962C8B-B14F-4D97-AF65-F5344CB8AC3E}">
        <p14:creationId xmlns:p14="http://schemas.microsoft.com/office/powerpoint/2010/main" val="2966967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C5C39E21-5EA2-1F62-A4C8-22EFFB41CB4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grayscl/>
          </a:blip>
          <a:srcRect t="12066" b="3689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303E62F-257C-43A0-BEF7-E0DECD8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325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1B17C-7CC8-EC33-59CD-CF0CC1127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Case Study – British Airways (2018)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FEF9F-8B5D-1F5C-60C2-36B250CA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Hackers used </a:t>
            </a:r>
            <a:r>
              <a:rPr lang="en-US" b="1" dirty="0" err="1"/>
              <a:t>Magecart</a:t>
            </a:r>
            <a:r>
              <a:rPr lang="en-US" dirty="0"/>
              <a:t> to inject JavaScript into the BA payment page.</a:t>
            </a:r>
          </a:p>
          <a:p>
            <a:r>
              <a:rPr lang="en-US" dirty="0"/>
              <a:t>Collected </a:t>
            </a:r>
            <a:r>
              <a:rPr lang="en-US" b="1" dirty="0"/>
              <a:t>payment data in real time.</a:t>
            </a:r>
          </a:p>
          <a:p>
            <a:r>
              <a:rPr lang="en-US" dirty="0"/>
              <a:t>Entered via </a:t>
            </a:r>
            <a:r>
              <a:rPr lang="en-US" b="1" dirty="0"/>
              <a:t>compromised third-party scrip.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Impact:</a:t>
            </a:r>
            <a:r>
              <a:rPr lang="en-US" dirty="0"/>
              <a:t> 500K users; £20M GDPR fine.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Mitigation</a:t>
            </a:r>
            <a:r>
              <a:rPr lang="en-US" dirty="0"/>
              <a:t>: Monitor third-party scripts and Content Security Policies (CSPs).</a:t>
            </a:r>
          </a:p>
        </p:txBody>
      </p:sp>
    </p:spTree>
    <p:extLst>
      <p:ext uri="{BB962C8B-B14F-4D97-AF65-F5344CB8AC3E}">
        <p14:creationId xmlns:p14="http://schemas.microsoft.com/office/powerpoint/2010/main" val="3897474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B4F54-EDC3-58E5-410A-635A2ADF5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Cybersecurity Ethics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25E63-A9ED-2AB3-9ECF-3CA82529A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None/>
            </a:pPr>
            <a:r>
              <a:rPr lang="en-US" dirty="0"/>
              <a:t>Ethical hackers must:</a:t>
            </a:r>
          </a:p>
          <a:p>
            <a:pPr>
              <a:lnSpc>
                <a:spcPct val="110000"/>
              </a:lnSpc>
            </a:pPr>
            <a:r>
              <a:rPr lang="en-US" dirty="0"/>
              <a:t>Have </a:t>
            </a:r>
            <a:r>
              <a:rPr lang="en-US" b="1" dirty="0"/>
              <a:t>documented permission.</a:t>
            </a:r>
          </a:p>
          <a:p>
            <a:pPr>
              <a:lnSpc>
                <a:spcPct val="110000"/>
              </a:lnSpc>
            </a:pPr>
            <a:r>
              <a:rPr lang="en-US" dirty="0"/>
              <a:t>Stay within the </a:t>
            </a:r>
            <a:r>
              <a:rPr lang="en-US" b="1" dirty="0"/>
              <a:t>authorized scope.</a:t>
            </a:r>
          </a:p>
          <a:p>
            <a:pPr>
              <a:lnSpc>
                <a:spcPct val="110000"/>
              </a:lnSpc>
            </a:pPr>
            <a:r>
              <a:rPr lang="en-US" dirty="0"/>
              <a:t>Report vulnerabilities </a:t>
            </a:r>
            <a:r>
              <a:rPr lang="en-US" b="1" dirty="0"/>
              <a:t>confidentially.</a:t>
            </a:r>
          </a:p>
          <a:p>
            <a:pPr>
              <a:lnSpc>
                <a:spcPct val="110000"/>
              </a:lnSpc>
            </a:pPr>
            <a:r>
              <a:rPr lang="en-US" dirty="0"/>
              <a:t>Breaking rules = legal consequences.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/>
          </a:p>
          <a:p>
            <a:pPr marL="0" indent="0">
              <a:lnSpc>
                <a:spcPct val="110000"/>
              </a:lnSpc>
              <a:buNone/>
            </a:pPr>
            <a:r>
              <a:rPr lang="en-US" b="1" dirty="0"/>
              <a:t>Example:</a:t>
            </a:r>
            <a:r>
              <a:rPr lang="en-US" dirty="0"/>
              <a:t> Hacking without permission, even to report a bug, is still </a:t>
            </a:r>
            <a:r>
              <a:rPr lang="en-US" b="1" dirty="0"/>
              <a:t>illegal</a:t>
            </a:r>
            <a:r>
              <a:rPr lang="en-US" dirty="0"/>
              <a:t>.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329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up of a keyboard">
            <a:extLst>
              <a:ext uri="{FF2B5EF4-FFF2-40B4-BE49-F238E27FC236}">
                <a16:creationId xmlns:a16="http://schemas.microsoft.com/office/drawing/2014/main" id="{0791E45A-2EA0-B8C7-2CD1-776E299D16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grayscl/>
          </a:blip>
          <a:srcRect b="13153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303E62F-257C-43A0-BEF7-E0DECD8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325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BEAE83-2794-B331-E6B4-DB0B161FE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Cyber Laws &amp; Legal Boundaries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C7DE8-84A3-3971-E9AE-39E3F7404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Canada:</a:t>
            </a:r>
            <a:r>
              <a:rPr lang="en-US" dirty="0"/>
              <a:t> PIPEDA.</a:t>
            </a:r>
          </a:p>
          <a:p>
            <a:pPr>
              <a:buNone/>
            </a:pPr>
            <a:r>
              <a:rPr lang="en-US" b="1" dirty="0"/>
              <a:t>US:</a:t>
            </a:r>
            <a:r>
              <a:rPr lang="en-US" dirty="0"/>
              <a:t> Computer Fraud and Abuse Act (CFAA).</a:t>
            </a:r>
          </a:p>
          <a:p>
            <a:pPr>
              <a:buNone/>
            </a:pPr>
            <a:r>
              <a:rPr lang="en-US" b="1" dirty="0"/>
              <a:t>Europe:</a:t>
            </a:r>
            <a:r>
              <a:rPr lang="en-US" dirty="0"/>
              <a:t> GDPR.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They cover data privacy, breach notification, and accountability.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Example</a:t>
            </a:r>
            <a:r>
              <a:rPr lang="en-US" dirty="0"/>
              <a:t>: Violations = fines, bans, or jail time.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635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BF8919-122A-843F-B377-26BB7E544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39465A-E44C-0170-277A-AD019E513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en-US" dirty="0"/>
              <a:t>Reflection &amp; Discussion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83047-7FEF-138F-2498-76473BA71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r>
              <a:rPr lang="en-US" dirty="0"/>
              <a:t>What vulnerabilities do you find easiest to exploit?</a:t>
            </a:r>
          </a:p>
          <a:p>
            <a:r>
              <a:rPr lang="en-US" dirty="0"/>
              <a:t>What protections could be enforced to stop these attacks?</a:t>
            </a:r>
          </a:p>
          <a:p>
            <a:r>
              <a:rPr lang="en-US" dirty="0"/>
              <a:t>Should all companies offer bug bounties? Why/why not?</a:t>
            </a:r>
          </a:p>
        </p:txBody>
      </p:sp>
    </p:spTree>
    <p:extLst>
      <p:ext uri="{BB962C8B-B14F-4D97-AF65-F5344CB8AC3E}">
        <p14:creationId xmlns:p14="http://schemas.microsoft.com/office/powerpoint/2010/main" val="87885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BED6E7-DD41-4CBC-5613-BD6A8B799C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20B57B3-708F-EE49-1495-D1456C50C8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Video 4" descr="Green Lock In A 3D Electronic System">
            <a:extLst>
              <a:ext uri="{FF2B5EF4-FFF2-40B4-BE49-F238E27FC236}">
                <a16:creationId xmlns:a16="http://schemas.microsoft.com/office/drawing/2014/main" id="{63A1CAFD-977B-5E35-6F06-3C7E48015D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A18C69-B56B-E91E-043B-50DA25289C9F}"/>
              </a:ext>
            </a:extLst>
          </p:cNvPr>
          <p:cNvSpPr txBox="1"/>
          <p:nvPr/>
        </p:nvSpPr>
        <p:spPr>
          <a:xfrm>
            <a:off x="254480" y="321017"/>
            <a:ext cx="41018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Practical Cybersecurity 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C13D06-C6E8-D088-EFCB-2F355A19F625}"/>
              </a:ext>
            </a:extLst>
          </p:cNvPr>
          <p:cNvSpPr txBox="1"/>
          <p:nvPr/>
        </p:nvSpPr>
        <p:spPr>
          <a:xfrm>
            <a:off x="9224663" y="6002187"/>
            <a:ext cx="2708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Instructor – Aman Bhalla</a:t>
            </a:r>
          </a:p>
        </p:txBody>
      </p:sp>
    </p:spTree>
    <p:extLst>
      <p:ext uri="{BB962C8B-B14F-4D97-AF65-F5344CB8AC3E}">
        <p14:creationId xmlns:p14="http://schemas.microsoft.com/office/powerpoint/2010/main" val="35315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791850-5525-7821-4EF7-1C1911021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38E34-60CB-4A0D-6C3E-2E42D74F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923597"/>
          </a:xfrm>
        </p:spPr>
        <p:txBody>
          <a:bodyPr>
            <a:normAutofit/>
          </a:bodyPr>
          <a:lstStyle/>
          <a:p>
            <a:r>
              <a:rPr lang="en-US" dirty="0"/>
              <a:t>Final Exam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4CD2-9FC7-5379-0583-B4DFDAC0C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080" y="1769679"/>
            <a:ext cx="7003830" cy="477301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buNone/>
            </a:pPr>
            <a:r>
              <a:rPr lang="en-US" sz="1900" b="1" dirty="0">
                <a:effectLst/>
                <a:latin typeface="Aptos" panose="020B0004020202020204" pitchFamily="34" charset="0"/>
              </a:rPr>
              <a:t>Date:</a:t>
            </a:r>
            <a:r>
              <a:rPr lang="en-US" sz="1900" dirty="0">
                <a:effectLst/>
                <a:latin typeface="Aptos" panose="020B0004020202020204" pitchFamily="34" charset="0"/>
              </a:rPr>
              <a:t> March 27 – April 2</a:t>
            </a:r>
          </a:p>
          <a:p>
            <a:pPr>
              <a:lnSpc>
                <a:spcPct val="110000"/>
              </a:lnSpc>
              <a:buNone/>
            </a:pPr>
            <a:r>
              <a:rPr lang="en-US" sz="1900" b="1" dirty="0">
                <a:effectLst/>
                <a:latin typeface="Aptos" panose="020B0004020202020204" pitchFamily="34" charset="0"/>
              </a:rPr>
              <a:t>Closed-Book | 1.5 Hours.</a:t>
            </a:r>
          </a:p>
          <a:p>
            <a:pPr>
              <a:lnSpc>
                <a:spcPct val="110000"/>
              </a:lnSpc>
              <a:buNone/>
            </a:pPr>
            <a:r>
              <a:rPr lang="en-US" sz="1900" b="1" dirty="0">
                <a:effectLst/>
                <a:latin typeface="Aptos" panose="020B0004020202020204" pitchFamily="34" charset="0"/>
              </a:rPr>
              <a:t>Reporting Time 6pm, same room as lectures.</a:t>
            </a:r>
          </a:p>
          <a:p>
            <a:pPr>
              <a:lnSpc>
                <a:spcPct val="110000"/>
              </a:lnSpc>
              <a:buNone/>
            </a:pPr>
            <a:r>
              <a:rPr lang="en-US" sz="1900" b="1">
                <a:effectLst/>
                <a:latin typeface="Aptos" panose="020B0004020202020204" pitchFamily="34" charset="0"/>
              </a:rPr>
              <a:t>No electronics allowed.</a:t>
            </a:r>
            <a:endParaRPr lang="en-US" sz="1900" b="1" dirty="0">
              <a:effectLst/>
              <a:latin typeface="Aptos" panose="020B0004020202020204" pitchFamily="34" charset="0"/>
            </a:endParaRPr>
          </a:p>
          <a:p>
            <a:pPr>
              <a:lnSpc>
                <a:spcPct val="110000"/>
              </a:lnSpc>
              <a:buNone/>
            </a:pPr>
            <a:r>
              <a:rPr lang="en-US" sz="1900" b="1" dirty="0">
                <a:effectLst/>
                <a:latin typeface="Aptos" panose="020B0004020202020204" pitchFamily="34" charset="0"/>
              </a:rPr>
              <a:t>Two Equal Parts (50% Each)</a:t>
            </a:r>
          </a:p>
          <a:p>
            <a:pPr>
              <a:lnSpc>
                <a:spcPct val="110000"/>
              </a:lnSpc>
              <a:buNone/>
            </a:pPr>
            <a:endParaRPr lang="en-US" sz="1900" dirty="0">
              <a:effectLst/>
              <a:latin typeface="Aptos" panose="020B0004020202020204" pitchFamily="34" charset="0"/>
            </a:endParaRPr>
          </a:p>
          <a:p>
            <a:pPr>
              <a:lnSpc>
                <a:spcPct val="110000"/>
              </a:lnSpc>
              <a:buNone/>
            </a:pPr>
            <a:endParaRPr lang="en-US" sz="1900" b="1" dirty="0">
              <a:effectLst/>
              <a:latin typeface="Aptos" panose="020B0004020202020204" pitchFamily="34" charset="0"/>
            </a:endParaRPr>
          </a:p>
          <a:p>
            <a:pPr>
              <a:lnSpc>
                <a:spcPct val="110000"/>
              </a:lnSpc>
              <a:buNone/>
            </a:pPr>
            <a:r>
              <a:rPr lang="en-US" sz="1900" dirty="0">
                <a:effectLst/>
                <a:latin typeface="Aptos" panose="020B0004020202020204" pitchFamily="34" charset="0"/>
              </a:rPr>
              <a:t>All course topics are covered: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Cyber Threats.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OWASP.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Network &amp; Data Security.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Incident Response.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Laws &amp; Ethics.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/>
                <a:latin typeface="Aptos" panose="020B0004020202020204" pitchFamily="34" charset="0"/>
              </a:rPr>
              <a:t>Malwares.</a:t>
            </a:r>
          </a:p>
          <a:p>
            <a:pPr>
              <a:lnSpc>
                <a:spcPct val="110000"/>
              </a:lnSpc>
            </a:pP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9CB4BD5-D758-F72D-A11E-EE171FB1BF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057019"/>
              </p:ext>
            </p:extLst>
          </p:nvPr>
        </p:nvGraphicFramePr>
        <p:xfrm>
          <a:off x="4829316" y="2656823"/>
          <a:ext cx="7186768" cy="1499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3234">
                  <a:extLst>
                    <a:ext uri="{9D8B030D-6E8A-4147-A177-3AD203B41FA5}">
                      <a16:colId xmlns:a16="http://schemas.microsoft.com/office/drawing/2014/main" val="919454375"/>
                    </a:ext>
                  </a:extLst>
                </a:gridCol>
                <a:gridCol w="3773534">
                  <a:extLst>
                    <a:ext uri="{9D8B030D-6E8A-4147-A177-3AD203B41FA5}">
                      <a16:colId xmlns:a16="http://schemas.microsoft.com/office/drawing/2014/main" val="4067073818"/>
                    </a:ext>
                  </a:extLst>
                </a:gridCol>
              </a:tblGrid>
              <a:tr h="396459">
                <a:tc>
                  <a:txBody>
                    <a:bodyPr/>
                    <a:lstStyle/>
                    <a:p>
                      <a:r>
                        <a:rPr lang="en-US" sz="1800" b="1" dirty="0"/>
                        <a:t>Part 1</a:t>
                      </a:r>
                      <a:endParaRPr lang="en-US" sz="1800" dirty="0"/>
                    </a:p>
                  </a:txBody>
                  <a:tcPr marL="125133" marR="125133" marT="62566" marB="62566">
                    <a:solidFill>
                      <a:schemeClr val="tx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Part 2</a:t>
                      </a:r>
                      <a:endParaRPr lang="en-US" sz="1800" dirty="0"/>
                    </a:p>
                  </a:txBody>
                  <a:tcPr marL="125133" marR="125133" marT="62566" marB="62566">
                    <a:solidFill>
                      <a:schemeClr val="tx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378716"/>
                  </a:ext>
                </a:extLst>
              </a:tr>
              <a:tr h="4331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15 Multiple Choice Questions</a:t>
                      </a:r>
                    </a:p>
                  </a:txBody>
                  <a:tcPr marL="125133" marR="125133" marT="62566" marB="62566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1 Scenario-Based Question</a:t>
                      </a:r>
                    </a:p>
                  </a:txBody>
                  <a:tcPr marL="125133" marR="125133" marT="62566" marB="62566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473105"/>
                  </a:ext>
                </a:extLst>
              </a:tr>
              <a:tr h="6667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5 Definition Questions</a:t>
                      </a:r>
                    </a:p>
                  </a:txBody>
                  <a:tcPr marL="125133" marR="125133" marT="62566" marB="62566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3 Short Answer + 2 Long Answer</a:t>
                      </a:r>
                    </a:p>
                  </a:txBody>
                  <a:tcPr marL="125133" marR="125133" marT="62566" marB="62566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774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9848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5A61C-71BE-FAD7-ABE7-7E978A3A3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Q&amp;A + 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5CB78-A03A-31D7-37C0-34CDFE787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Open floor for:</a:t>
            </a:r>
          </a:p>
          <a:p>
            <a:r>
              <a:rPr lang="en-US" dirty="0"/>
              <a:t>Clarifying exam details.</a:t>
            </a:r>
          </a:p>
          <a:p>
            <a:r>
              <a:rPr lang="en-US" dirty="0"/>
              <a:t>Revisiting challenging concepts.</a:t>
            </a:r>
          </a:p>
          <a:p>
            <a:r>
              <a:rPr lang="en-US" dirty="0"/>
              <a:t>Sharing reflections on the course.</a:t>
            </a:r>
          </a:p>
          <a:p>
            <a:r>
              <a:rPr lang="en-US" dirty="0"/>
              <a:t>Discussing career paths in cybersecurity.</a:t>
            </a:r>
          </a:p>
        </p:txBody>
      </p:sp>
    </p:spTree>
    <p:extLst>
      <p:ext uri="{BB962C8B-B14F-4D97-AF65-F5344CB8AC3E}">
        <p14:creationId xmlns:p14="http://schemas.microsoft.com/office/powerpoint/2010/main" val="47049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clock with a black hand&#10;&#10;AI-generated content may be incorrect.">
            <a:extLst>
              <a:ext uri="{FF2B5EF4-FFF2-40B4-BE49-F238E27FC236}">
                <a16:creationId xmlns:a16="http://schemas.microsoft.com/office/drawing/2014/main" id="{B48FBF31-E8A6-7D50-51F7-14A6CBD203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888" r="27737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E0597A-D5BD-8A0B-7273-3AB512C5B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Quiz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111DA-C34B-D35A-3DAE-5F62E3D13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691684"/>
            <a:ext cx="5247340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Time Limit – 15 Minutes. The quiz begins at 7:45 pm and will conclude at 8:00 pm.</a:t>
            </a:r>
          </a:p>
          <a:p>
            <a:r>
              <a:rPr lang="en-US" sz="2000" dirty="0"/>
              <a:t>Questions: MCQs, True or False and Long Answer.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5690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514312-9796-1C53-D4BB-134B5262B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6DBB1A9-22FF-46E7-97B9-AE547747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409A1F-9BBA-5E98-F2CE-AF535F9096BA}"/>
              </a:ext>
            </a:extLst>
          </p:cNvPr>
          <p:cNvSpPr txBox="1"/>
          <p:nvPr/>
        </p:nvSpPr>
        <p:spPr>
          <a:xfrm>
            <a:off x="1282703" y="1289888"/>
            <a:ext cx="5854698" cy="4278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cap="all" dirty="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Thank you for joining!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A1AAD47-56AD-4EE6-A88C-981D060D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7811" y="2473325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75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D4AD3-420C-C55B-F91C-083DD6A6A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F8884-734E-1046-B6FC-5F032B933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this session, you will:</a:t>
            </a:r>
          </a:p>
          <a:p>
            <a:r>
              <a:rPr lang="en-US" dirty="0"/>
              <a:t>Understand the </a:t>
            </a:r>
            <a:r>
              <a:rPr lang="en-US" b="1" dirty="0"/>
              <a:t>principles and practices of ethical hacking.</a:t>
            </a:r>
          </a:p>
          <a:p>
            <a:r>
              <a:rPr lang="en-US" dirty="0"/>
              <a:t>Explore </a:t>
            </a:r>
            <a:r>
              <a:rPr lang="en-US" b="1" dirty="0"/>
              <a:t>real-world hacking methods and tools.</a:t>
            </a:r>
          </a:p>
          <a:p>
            <a:r>
              <a:rPr lang="en-US" dirty="0"/>
              <a:t> Analyze breach case studies to understand how they occurred.</a:t>
            </a:r>
          </a:p>
          <a:p>
            <a:r>
              <a:rPr lang="en-US" dirty="0"/>
              <a:t>Participate in a </a:t>
            </a:r>
            <a:r>
              <a:rPr lang="en-US" b="1" dirty="0"/>
              <a:t>hands-on hacking simulation (no install/sign-up)</a:t>
            </a:r>
          </a:p>
          <a:p>
            <a:r>
              <a:rPr lang="en-US" dirty="0"/>
              <a:t>Be fully prepared for the </a:t>
            </a:r>
            <a:r>
              <a:rPr lang="en-US" b="1" dirty="0"/>
              <a:t>final assessment.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087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dlock on computer motherboard">
            <a:extLst>
              <a:ext uri="{FF2B5EF4-FFF2-40B4-BE49-F238E27FC236}">
                <a16:creationId xmlns:a16="http://schemas.microsoft.com/office/drawing/2014/main" id="{6EBCFFF4-DF76-2D5F-76CE-B99AC1B485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D2E74-5B6E-2659-50C0-1B61D9F6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What is Ethical Hacking?</a:t>
            </a:r>
          </a:p>
        </p:txBody>
      </p:sp>
    </p:spTree>
    <p:extLst>
      <p:ext uri="{BB962C8B-B14F-4D97-AF65-F5344CB8AC3E}">
        <p14:creationId xmlns:p14="http://schemas.microsoft.com/office/powerpoint/2010/main" val="333504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1B90E-0194-11F4-E8F8-34537E37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Ethical Hacking?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5F42D-A9F8-0A82-6056-19E05E4FD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Definition: Ethical hacking refers to the authorized, legal testing of systems to identify vulnerabilities.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Purpose: It is conducted to identify weak points and help organizations strengthen system security.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b="1" dirty="0"/>
              <a:t>Example:</a:t>
            </a:r>
            <a:r>
              <a:rPr lang="en-US" dirty="0"/>
              <a:t> Ethical hackers simulate phishing to identify weak user behavior.</a:t>
            </a:r>
          </a:p>
        </p:txBody>
      </p:sp>
    </p:spTree>
    <p:extLst>
      <p:ext uri="{BB962C8B-B14F-4D97-AF65-F5344CB8AC3E}">
        <p14:creationId xmlns:p14="http://schemas.microsoft.com/office/powerpoint/2010/main" val="90925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E6423EE-0D8D-51EE-AE4C-80898068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Ethical Hacking?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1AB25E6-C3DD-3DD2-8E8A-0523BC8A30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766598"/>
              </p:ext>
            </p:extLst>
          </p:nvPr>
        </p:nvGraphicFramePr>
        <p:xfrm>
          <a:off x="914400" y="2095500"/>
          <a:ext cx="10353672" cy="2814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1224">
                  <a:extLst>
                    <a:ext uri="{9D8B030D-6E8A-4147-A177-3AD203B41FA5}">
                      <a16:colId xmlns:a16="http://schemas.microsoft.com/office/drawing/2014/main" val="3745298898"/>
                    </a:ext>
                  </a:extLst>
                </a:gridCol>
                <a:gridCol w="3451224">
                  <a:extLst>
                    <a:ext uri="{9D8B030D-6E8A-4147-A177-3AD203B41FA5}">
                      <a16:colId xmlns:a16="http://schemas.microsoft.com/office/drawing/2014/main" val="1226372367"/>
                    </a:ext>
                  </a:extLst>
                </a:gridCol>
                <a:gridCol w="3451224">
                  <a:extLst>
                    <a:ext uri="{9D8B030D-6E8A-4147-A177-3AD203B41FA5}">
                      <a16:colId xmlns:a16="http://schemas.microsoft.com/office/drawing/2014/main" val="27111217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Aspect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Ethical Hacker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Unethical Hacker</a:t>
                      </a:r>
                    </a:p>
                  </a:txBody>
                  <a:tcPr marL="90032" marR="90032" anchor="ctr"/>
                </a:tc>
                <a:extLst>
                  <a:ext uri="{0D108BD9-81ED-4DB2-BD59-A6C34878D82A}">
                    <a16:rowId xmlns:a16="http://schemas.microsoft.com/office/drawing/2014/main" val="3381967378"/>
                  </a:ext>
                </a:extLst>
              </a:tr>
              <a:tr h="818690">
                <a:tc>
                  <a:txBody>
                    <a:bodyPr/>
                    <a:lstStyle/>
                    <a:p>
                      <a:r>
                        <a:rPr lang="en-US" dirty="0"/>
                        <a:t>Intent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Protect systems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Exploit systems</a:t>
                      </a:r>
                    </a:p>
                  </a:txBody>
                  <a:tcPr marL="90032" marR="90032"/>
                </a:tc>
                <a:extLst>
                  <a:ext uri="{0D108BD9-81ED-4DB2-BD59-A6C34878D82A}">
                    <a16:rowId xmlns:a16="http://schemas.microsoft.com/office/drawing/2014/main" val="3786279335"/>
                  </a:ext>
                </a:extLst>
              </a:tr>
              <a:tr h="815865">
                <a:tc>
                  <a:txBody>
                    <a:bodyPr/>
                    <a:lstStyle/>
                    <a:p>
                      <a:r>
                        <a:rPr lang="en-US" dirty="0"/>
                        <a:t>Legality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Fully authorized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Illegal</a:t>
                      </a:r>
                    </a:p>
                  </a:txBody>
                  <a:tcPr marL="90032" marR="90032"/>
                </a:tc>
                <a:extLst>
                  <a:ext uri="{0D108BD9-81ED-4DB2-BD59-A6C34878D82A}">
                    <a16:rowId xmlns:a16="http://schemas.microsoft.com/office/drawing/2014/main" val="1916653035"/>
                  </a:ext>
                </a:extLst>
              </a:tr>
              <a:tr h="809449">
                <a:tc>
                  <a:txBody>
                    <a:bodyPr/>
                    <a:lstStyle/>
                    <a:p>
                      <a:r>
                        <a:rPr lang="en-US" dirty="0"/>
                        <a:t>Outcome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Improves security</a:t>
                      </a:r>
                    </a:p>
                  </a:txBody>
                  <a:tcPr marL="90032" marR="90032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Causes harm</a:t>
                      </a:r>
                    </a:p>
                  </a:txBody>
                  <a:tcPr marL="90032" marR="90032"/>
                </a:tc>
                <a:extLst>
                  <a:ext uri="{0D108BD9-81ED-4DB2-BD59-A6C34878D82A}">
                    <a16:rowId xmlns:a16="http://schemas.microsoft.com/office/drawing/2014/main" val="140730460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541A4EF-C40B-5D7E-3DD7-8E3D2AA5C2DB}"/>
              </a:ext>
            </a:extLst>
          </p:cNvPr>
          <p:cNvSpPr txBox="1"/>
          <p:nvPr/>
        </p:nvSpPr>
        <p:spPr>
          <a:xfrm>
            <a:off x="787072" y="5196845"/>
            <a:ext cx="10515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Ethical hackers must adhere to the scope, report responsibly, and obtain clear consent.</a:t>
            </a:r>
          </a:p>
        </p:txBody>
      </p:sp>
    </p:spTree>
    <p:extLst>
      <p:ext uri="{BB962C8B-B14F-4D97-AF65-F5344CB8AC3E}">
        <p14:creationId xmlns:p14="http://schemas.microsoft.com/office/powerpoint/2010/main" val="3444194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14CFB-FB4C-0BBB-7592-6493C1940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Methodologies – The 5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B8C0-AC8E-B8EF-EFFE-E37606ED8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Common ethical hacking framework (mirrors attacker behavior):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1. Reconnaissance.</a:t>
            </a:r>
            <a:br>
              <a:rPr lang="en-US" dirty="0"/>
            </a:br>
            <a:r>
              <a:rPr lang="en-US" dirty="0"/>
              <a:t>2. Scanning &amp; Enumeration.</a:t>
            </a:r>
            <a:br>
              <a:rPr lang="en-US" dirty="0"/>
            </a:br>
            <a:r>
              <a:rPr lang="en-US" dirty="0"/>
              <a:t>3. Gaining Access.</a:t>
            </a:r>
            <a:br>
              <a:rPr lang="en-US" dirty="0"/>
            </a:br>
            <a:r>
              <a:rPr lang="en-US" dirty="0"/>
              <a:t>4. Maintaining Access.</a:t>
            </a:r>
            <a:br>
              <a:rPr lang="en-US" dirty="0"/>
            </a:br>
            <a:r>
              <a:rPr lang="en-US" dirty="0"/>
              <a:t>5. Covering Tracks.</a:t>
            </a:r>
          </a:p>
        </p:txBody>
      </p:sp>
    </p:spTree>
    <p:extLst>
      <p:ext uri="{BB962C8B-B14F-4D97-AF65-F5344CB8AC3E}">
        <p14:creationId xmlns:p14="http://schemas.microsoft.com/office/powerpoint/2010/main" val="111388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7385FF-E700-DD41-36B0-A08C99754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D122E-D345-C419-3E4F-F73871F3A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Phase 1 – Reconnaissance (</a:t>
            </a:r>
            <a:r>
              <a:rPr lang="en-US" dirty="0" err="1"/>
              <a:t>Footprinting</a:t>
            </a:r>
            <a:r>
              <a:rPr lang="en-US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1DD69-639D-C235-748F-47BB1E277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r>
              <a:rPr lang="en-US" dirty="0"/>
              <a:t>Gathering public info: domains, IPs, job postings, LinkedIn</a:t>
            </a:r>
          </a:p>
          <a:p>
            <a:r>
              <a:rPr lang="en-US" dirty="0"/>
              <a:t>Passive: Google Dorking, WHOIS, Shodan</a:t>
            </a:r>
          </a:p>
          <a:p>
            <a:r>
              <a:rPr lang="en-US" dirty="0"/>
              <a:t>Active: Ping sweeps, DNS brute force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Example:</a:t>
            </a:r>
            <a:r>
              <a:rPr lang="en-US" dirty="0"/>
              <a:t> Using Shodan, an attacker finds exposed security cameras online.</a:t>
            </a:r>
          </a:p>
        </p:txBody>
      </p:sp>
    </p:spTree>
    <p:extLst>
      <p:ext uri="{BB962C8B-B14F-4D97-AF65-F5344CB8AC3E}">
        <p14:creationId xmlns:p14="http://schemas.microsoft.com/office/powerpoint/2010/main" val="3623581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FBA67F-0D4D-4C2E-A1D7-82D080A4B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E1673-2BE5-598C-679F-F1D43B876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Phase 2 – Scanning &amp; Enumeration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267C5-4F04-AC2D-6805-A7666F812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2463800"/>
            <a:ext cx="9247652" cy="3327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Identify live systems, open ports, services, and OS versions.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Tools: </a:t>
            </a:r>
            <a:r>
              <a:rPr lang="en-US" b="1" dirty="0"/>
              <a:t>Nmap</a:t>
            </a:r>
            <a:r>
              <a:rPr lang="en-US" dirty="0"/>
              <a:t>, </a:t>
            </a:r>
            <a:r>
              <a:rPr lang="en-US" dirty="0" err="1"/>
              <a:t>Netcat</a:t>
            </a:r>
            <a:r>
              <a:rPr lang="en-US" dirty="0"/>
              <a:t>, banner grabbing.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Example:</a:t>
            </a:r>
            <a:r>
              <a:rPr lang="en-US" dirty="0"/>
              <a:t> An Nmap scan reveals an open FTP service on port 21 with anonymous access.</a:t>
            </a:r>
          </a:p>
        </p:txBody>
      </p:sp>
    </p:spTree>
    <p:extLst>
      <p:ext uri="{BB962C8B-B14F-4D97-AF65-F5344CB8AC3E}">
        <p14:creationId xmlns:p14="http://schemas.microsoft.com/office/powerpoint/2010/main" val="5826197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889</Words>
  <Application>Microsoft Macintosh PowerPoint</Application>
  <PresentationFormat>Widescreen</PresentationFormat>
  <Paragraphs>144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Aptos</vt:lpstr>
      <vt:lpstr>Aptos Display</vt:lpstr>
      <vt:lpstr>Arial</vt:lpstr>
      <vt:lpstr>Bookman Old Style</vt:lpstr>
      <vt:lpstr>Calibri</vt:lpstr>
      <vt:lpstr>Rockwell</vt:lpstr>
      <vt:lpstr>Tw Cen MT</vt:lpstr>
      <vt:lpstr>Circuit</vt:lpstr>
      <vt:lpstr>Damask</vt:lpstr>
      <vt:lpstr>Office Theme</vt:lpstr>
      <vt:lpstr>PowerPoint Presentation</vt:lpstr>
      <vt:lpstr>PowerPoint Presentation</vt:lpstr>
      <vt:lpstr>Learning Objectives</vt:lpstr>
      <vt:lpstr>What is Ethical Hacking?</vt:lpstr>
      <vt:lpstr>What is Ethical Hacking?</vt:lpstr>
      <vt:lpstr>What is Ethical Hacking?</vt:lpstr>
      <vt:lpstr>Hacking Methodologies – The 5 Phases</vt:lpstr>
      <vt:lpstr>Phase 1 – Reconnaissance (Footprinting)</vt:lpstr>
      <vt:lpstr>Phase 2 – Scanning &amp; Enumeration</vt:lpstr>
      <vt:lpstr>Phase 3 – Gaining Access</vt:lpstr>
      <vt:lpstr>Phase 4 - Maintaining Access &amp; Privilege Escalation</vt:lpstr>
      <vt:lpstr>Phase 5 - Covering Tracks</vt:lpstr>
      <vt:lpstr>Penetration Testing Lifecycle</vt:lpstr>
      <vt:lpstr>Bug Bounty Programs</vt:lpstr>
      <vt:lpstr>Capital One Breach (2019)</vt:lpstr>
      <vt:lpstr>Case Study – British Airways (2018)</vt:lpstr>
      <vt:lpstr>Cybersecurity Ethics</vt:lpstr>
      <vt:lpstr>Cyber Laws &amp; Legal Boundaries</vt:lpstr>
      <vt:lpstr>Reflection &amp; Discussion</vt:lpstr>
      <vt:lpstr>Final Exam Overview</vt:lpstr>
      <vt:lpstr>Final Q&amp;A + Wrap-Up</vt:lpstr>
      <vt:lpstr>Quiz Time!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 Bhalla</dc:creator>
  <cp:lastModifiedBy>Aman Bhalla</cp:lastModifiedBy>
  <cp:revision>8</cp:revision>
  <dcterms:created xsi:type="dcterms:W3CDTF">2025-03-26T15:09:04Z</dcterms:created>
  <dcterms:modified xsi:type="dcterms:W3CDTF">2025-03-27T12:08:14Z</dcterms:modified>
</cp:coreProperties>
</file>

<file path=docProps/thumbnail.jpeg>
</file>